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1" r:id="rId2"/>
    <p:sldId id="260" r:id="rId3"/>
    <p:sldId id="262" r:id="rId4"/>
    <p:sldId id="279" r:id="rId5"/>
    <p:sldId id="263" r:id="rId6"/>
    <p:sldId id="280" r:id="rId7"/>
    <p:sldId id="285" r:id="rId8"/>
    <p:sldId id="265" r:id="rId9"/>
    <p:sldId id="270" r:id="rId10"/>
    <p:sldId id="266" r:id="rId11"/>
    <p:sldId id="305" r:id="rId12"/>
    <p:sldId id="269" r:id="rId13"/>
    <p:sldId id="283" r:id="rId14"/>
    <p:sldId id="284" r:id="rId15"/>
    <p:sldId id="287" r:id="rId16"/>
    <p:sldId id="288" r:id="rId17"/>
    <p:sldId id="289" r:id="rId18"/>
    <p:sldId id="290" r:id="rId19"/>
    <p:sldId id="291" r:id="rId20"/>
    <p:sldId id="301" r:id="rId21"/>
    <p:sldId id="302" r:id="rId22"/>
    <p:sldId id="303" r:id="rId23"/>
    <p:sldId id="307" r:id="rId24"/>
    <p:sldId id="308" r:id="rId25"/>
    <p:sldId id="292" r:id="rId26"/>
    <p:sldId id="293" r:id="rId27"/>
    <p:sldId id="294" r:id="rId28"/>
    <p:sldId id="296" r:id="rId29"/>
    <p:sldId id="297" r:id="rId30"/>
    <p:sldId id="298" r:id="rId31"/>
    <p:sldId id="282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83057-1CE6-486F-9058-AA4A09B583E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C67A38F-30EA-4810-A60D-AF419F9D1C4D}">
      <dgm:prSet custT="1"/>
      <dgm:spPr/>
      <dgm:t>
        <a:bodyPr/>
        <a:lstStyle/>
        <a:p>
          <a:r>
            <a:rPr lang="en-IN" sz="1100"/>
            <a:t>Data  Collection (Kaggle stroke prediction dataset)</a:t>
          </a:r>
        </a:p>
      </dgm:t>
    </dgm:pt>
    <dgm:pt modelId="{D4845FBB-81FD-4317-94AE-BA6D119C171B}" type="parTrans" cxnId="{C6710622-C8D2-46ED-AFDB-117075C2E301}">
      <dgm:prSet/>
      <dgm:spPr/>
      <dgm:t>
        <a:bodyPr/>
        <a:lstStyle/>
        <a:p>
          <a:endParaRPr lang="en-IN"/>
        </a:p>
      </dgm:t>
    </dgm:pt>
    <dgm:pt modelId="{EF04B32B-6752-4556-9DA0-8D1D382DF3B1}" type="sibTrans" cxnId="{C6710622-C8D2-46ED-AFDB-117075C2E301}">
      <dgm:prSet/>
      <dgm:spPr/>
      <dgm:t>
        <a:bodyPr/>
        <a:lstStyle/>
        <a:p>
          <a:endParaRPr lang="en-IN"/>
        </a:p>
      </dgm:t>
    </dgm:pt>
    <dgm:pt modelId="{586E2D30-1B6B-49BD-A47D-97FC15DF2878}">
      <dgm:prSet custT="1"/>
      <dgm:spPr/>
      <dgm:t>
        <a:bodyPr/>
        <a:lstStyle/>
        <a:p>
          <a:r>
            <a:rPr lang="en-IN" sz="1200"/>
            <a:t>Data Preprocessing(Handle missing </a:t>
          </a:r>
          <a:r>
            <a:rPr lang="en-IN" sz="1200" err="1"/>
            <a:t>values,encoding,normalise</a:t>
          </a:r>
          <a:r>
            <a:rPr lang="en-IN" sz="1200"/>
            <a:t>)</a:t>
          </a:r>
        </a:p>
      </dgm:t>
    </dgm:pt>
    <dgm:pt modelId="{3A5F0E11-5632-45C0-A8DB-5BED4E53C379}" type="parTrans" cxnId="{E247D3D1-EFB9-4EE4-B2B9-15560BF91350}">
      <dgm:prSet/>
      <dgm:spPr/>
      <dgm:t>
        <a:bodyPr/>
        <a:lstStyle/>
        <a:p>
          <a:endParaRPr lang="en-IN"/>
        </a:p>
      </dgm:t>
    </dgm:pt>
    <dgm:pt modelId="{A0ADDDE0-B2B3-493A-857F-770E2F9C3D86}" type="sibTrans" cxnId="{E247D3D1-EFB9-4EE4-B2B9-15560BF91350}">
      <dgm:prSet/>
      <dgm:spPr/>
      <dgm:t>
        <a:bodyPr/>
        <a:lstStyle/>
        <a:p>
          <a:endParaRPr lang="en-IN"/>
        </a:p>
      </dgm:t>
    </dgm:pt>
    <dgm:pt modelId="{D2F7897C-ED71-45FC-91C8-7D8FB218765B}">
      <dgm:prSet custT="1"/>
      <dgm:spPr/>
      <dgm:t>
        <a:bodyPr/>
        <a:lstStyle/>
        <a:p>
          <a:r>
            <a:rPr lang="en-IN" sz="1200"/>
            <a:t>SMOTEENN Sampling(balance classes)</a:t>
          </a:r>
        </a:p>
      </dgm:t>
    </dgm:pt>
    <dgm:pt modelId="{1F2BCD51-9A4E-4A2B-9A29-3B9534AB590E}" type="parTrans" cxnId="{64F4A73B-8E5A-4E22-AB70-B4352CBE5F57}">
      <dgm:prSet/>
      <dgm:spPr/>
      <dgm:t>
        <a:bodyPr/>
        <a:lstStyle/>
        <a:p>
          <a:endParaRPr lang="en-IN"/>
        </a:p>
      </dgm:t>
    </dgm:pt>
    <dgm:pt modelId="{6738582B-3920-4A50-BA90-E6160938F694}" type="sibTrans" cxnId="{64F4A73B-8E5A-4E22-AB70-B4352CBE5F57}">
      <dgm:prSet/>
      <dgm:spPr/>
      <dgm:t>
        <a:bodyPr/>
        <a:lstStyle/>
        <a:p>
          <a:endParaRPr lang="en-IN"/>
        </a:p>
      </dgm:t>
    </dgm:pt>
    <dgm:pt modelId="{0338DA57-9FE7-45D1-A0BD-5220E141BA77}">
      <dgm:prSet custT="1"/>
      <dgm:spPr/>
      <dgm:t>
        <a:bodyPr/>
        <a:lstStyle/>
        <a:p>
          <a:r>
            <a:rPr lang="en-IN" sz="1100" err="1"/>
            <a:t>ModelEvaluation</a:t>
          </a:r>
          <a:r>
            <a:rPr lang="en-IN" sz="1100"/>
            <a:t> (Accuracy,Recall,F1 </a:t>
          </a:r>
          <a:r>
            <a:rPr lang="en-IN" sz="1100" err="1"/>
            <a:t>score,Precision</a:t>
          </a:r>
          <a:r>
            <a:rPr lang="en-IN" sz="1100"/>
            <a:t>)</a:t>
          </a:r>
        </a:p>
      </dgm:t>
    </dgm:pt>
    <dgm:pt modelId="{7AEEE8BE-2D0D-480C-8C0B-17DE7213942E}" type="parTrans" cxnId="{55EE17AE-13E7-47DE-BC52-2AD4F784EA45}">
      <dgm:prSet/>
      <dgm:spPr/>
      <dgm:t>
        <a:bodyPr/>
        <a:lstStyle/>
        <a:p>
          <a:endParaRPr lang="en-IN"/>
        </a:p>
      </dgm:t>
    </dgm:pt>
    <dgm:pt modelId="{DD158053-6C56-426C-BB6B-F59E2E8D9435}" type="sibTrans" cxnId="{55EE17AE-13E7-47DE-BC52-2AD4F784EA45}">
      <dgm:prSet/>
      <dgm:spPr/>
      <dgm:t>
        <a:bodyPr/>
        <a:lstStyle/>
        <a:p>
          <a:endParaRPr lang="en-IN"/>
        </a:p>
      </dgm:t>
    </dgm:pt>
    <dgm:pt modelId="{4D265864-6714-47FF-9119-730C49273373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IN" sz="1200"/>
            <a:t>Prediction Output(Stroke/No-Stroke)</a:t>
          </a:r>
        </a:p>
      </dgm:t>
    </dgm:pt>
    <dgm:pt modelId="{FDB7D9D1-EA18-4AB0-A8BC-24E8EF378B75}" type="parTrans" cxnId="{EED8E2AD-ACBA-4AA5-A1B8-477EDFAF9547}">
      <dgm:prSet/>
      <dgm:spPr/>
      <dgm:t>
        <a:bodyPr/>
        <a:lstStyle/>
        <a:p>
          <a:endParaRPr lang="en-IN"/>
        </a:p>
      </dgm:t>
    </dgm:pt>
    <dgm:pt modelId="{301264BE-91BF-4F5B-B5C7-85C54CFC19D0}" type="sibTrans" cxnId="{EED8E2AD-ACBA-4AA5-A1B8-477EDFAF9547}">
      <dgm:prSet/>
      <dgm:spPr/>
      <dgm:t>
        <a:bodyPr/>
        <a:lstStyle/>
        <a:p>
          <a:endParaRPr lang="en-IN"/>
        </a:p>
      </dgm:t>
    </dgm:pt>
    <dgm:pt modelId="{066BE9F8-9102-40A1-B05D-188829EB4D73}" type="pres">
      <dgm:prSet presAssocID="{4BF83057-1CE6-486F-9058-AA4A09B583ED}" presName="cycle" presStyleCnt="0">
        <dgm:presLayoutVars>
          <dgm:dir/>
          <dgm:resizeHandles val="exact"/>
        </dgm:presLayoutVars>
      </dgm:prSet>
      <dgm:spPr/>
    </dgm:pt>
    <dgm:pt modelId="{1F5D5A79-181D-4F2B-AF73-8AC8F88F6530}" type="pres">
      <dgm:prSet presAssocID="{BC67A38F-30EA-4810-A60D-AF419F9D1C4D}" presName="node" presStyleLbl="node1" presStyleIdx="0" presStyleCnt="5">
        <dgm:presLayoutVars>
          <dgm:bulletEnabled val="1"/>
        </dgm:presLayoutVars>
      </dgm:prSet>
      <dgm:spPr/>
    </dgm:pt>
    <dgm:pt modelId="{942E7104-7B02-4705-85DB-AA18EB8A5A2C}" type="pres">
      <dgm:prSet presAssocID="{EF04B32B-6752-4556-9DA0-8D1D382DF3B1}" presName="sibTrans" presStyleLbl="sibTrans2D1" presStyleIdx="0" presStyleCnt="5"/>
      <dgm:spPr/>
    </dgm:pt>
    <dgm:pt modelId="{41C137D4-3CC6-4726-881B-9DC43DF7AC38}" type="pres">
      <dgm:prSet presAssocID="{EF04B32B-6752-4556-9DA0-8D1D382DF3B1}" presName="connectorText" presStyleLbl="sibTrans2D1" presStyleIdx="0" presStyleCnt="5"/>
      <dgm:spPr/>
    </dgm:pt>
    <dgm:pt modelId="{0026799A-5E27-40C7-8F82-65868C1BED6C}" type="pres">
      <dgm:prSet presAssocID="{586E2D30-1B6B-49BD-A47D-97FC15DF2878}" presName="node" presStyleLbl="node1" presStyleIdx="1" presStyleCnt="5">
        <dgm:presLayoutVars>
          <dgm:bulletEnabled val="1"/>
        </dgm:presLayoutVars>
      </dgm:prSet>
      <dgm:spPr/>
    </dgm:pt>
    <dgm:pt modelId="{D62D8088-8C1B-4924-9724-7D581F5E1448}" type="pres">
      <dgm:prSet presAssocID="{A0ADDDE0-B2B3-493A-857F-770E2F9C3D86}" presName="sibTrans" presStyleLbl="sibTrans2D1" presStyleIdx="1" presStyleCnt="5"/>
      <dgm:spPr/>
    </dgm:pt>
    <dgm:pt modelId="{79AC4454-1A08-4039-B1E5-7310C57B999F}" type="pres">
      <dgm:prSet presAssocID="{A0ADDDE0-B2B3-493A-857F-770E2F9C3D86}" presName="connectorText" presStyleLbl="sibTrans2D1" presStyleIdx="1" presStyleCnt="5"/>
      <dgm:spPr/>
    </dgm:pt>
    <dgm:pt modelId="{D55F1053-31AC-4FC7-B505-610E1A428B2D}" type="pres">
      <dgm:prSet presAssocID="{D2F7897C-ED71-45FC-91C8-7D8FB218765B}" presName="node" presStyleLbl="node1" presStyleIdx="2" presStyleCnt="5">
        <dgm:presLayoutVars>
          <dgm:bulletEnabled val="1"/>
        </dgm:presLayoutVars>
      </dgm:prSet>
      <dgm:spPr/>
    </dgm:pt>
    <dgm:pt modelId="{D0FE4D30-324F-4487-B27C-20C7AC27A713}" type="pres">
      <dgm:prSet presAssocID="{6738582B-3920-4A50-BA90-E6160938F694}" presName="sibTrans" presStyleLbl="sibTrans2D1" presStyleIdx="2" presStyleCnt="5"/>
      <dgm:spPr/>
    </dgm:pt>
    <dgm:pt modelId="{F9267F90-47FB-43BF-98B5-CE7C578E34FE}" type="pres">
      <dgm:prSet presAssocID="{6738582B-3920-4A50-BA90-E6160938F694}" presName="connectorText" presStyleLbl="sibTrans2D1" presStyleIdx="2" presStyleCnt="5"/>
      <dgm:spPr/>
    </dgm:pt>
    <dgm:pt modelId="{78336563-E8C3-41E3-BDC0-6F13973BC002}" type="pres">
      <dgm:prSet presAssocID="{0338DA57-9FE7-45D1-A0BD-5220E141BA77}" presName="node" presStyleLbl="node1" presStyleIdx="3" presStyleCnt="5">
        <dgm:presLayoutVars>
          <dgm:bulletEnabled val="1"/>
        </dgm:presLayoutVars>
      </dgm:prSet>
      <dgm:spPr/>
    </dgm:pt>
    <dgm:pt modelId="{6D8FB02E-3780-4154-A2E3-BF88203C6404}" type="pres">
      <dgm:prSet presAssocID="{DD158053-6C56-426C-BB6B-F59E2E8D9435}" presName="sibTrans" presStyleLbl="sibTrans2D1" presStyleIdx="3" presStyleCnt="5"/>
      <dgm:spPr/>
    </dgm:pt>
    <dgm:pt modelId="{5DD2003F-6059-4AA0-92D9-5ED6BD3D17E6}" type="pres">
      <dgm:prSet presAssocID="{DD158053-6C56-426C-BB6B-F59E2E8D9435}" presName="connectorText" presStyleLbl="sibTrans2D1" presStyleIdx="3" presStyleCnt="5"/>
      <dgm:spPr/>
    </dgm:pt>
    <dgm:pt modelId="{F1B3D962-4922-4336-9BAD-F1E0FFAD08BE}" type="pres">
      <dgm:prSet presAssocID="{4D265864-6714-47FF-9119-730C49273373}" presName="node" presStyleLbl="node1" presStyleIdx="4" presStyleCnt="5">
        <dgm:presLayoutVars>
          <dgm:bulletEnabled val="1"/>
        </dgm:presLayoutVars>
      </dgm:prSet>
      <dgm:spPr/>
    </dgm:pt>
    <dgm:pt modelId="{0E7D279F-8182-4774-901B-1D911C5E54E4}" type="pres">
      <dgm:prSet presAssocID="{301264BE-91BF-4F5B-B5C7-85C54CFC19D0}" presName="sibTrans" presStyleLbl="sibTrans2D1" presStyleIdx="4" presStyleCnt="5"/>
      <dgm:spPr/>
    </dgm:pt>
    <dgm:pt modelId="{8E1DEF75-752E-4229-94D2-B0FDA92E6040}" type="pres">
      <dgm:prSet presAssocID="{301264BE-91BF-4F5B-B5C7-85C54CFC19D0}" presName="connectorText" presStyleLbl="sibTrans2D1" presStyleIdx="4" presStyleCnt="5"/>
      <dgm:spPr/>
    </dgm:pt>
  </dgm:ptLst>
  <dgm:cxnLst>
    <dgm:cxn modelId="{61CC040B-06D7-4BFC-AB53-559B7E00C2AF}" type="presOf" srcId="{6738582B-3920-4A50-BA90-E6160938F694}" destId="{F9267F90-47FB-43BF-98B5-CE7C578E34FE}" srcOrd="1" destOrd="0" presId="urn:microsoft.com/office/officeart/2005/8/layout/cycle2"/>
    <dgm:cxn modelId="{CFF61B14-AF91-44E3-9394-7F08A1DC38F2}" type="presOf" srcId="{301264BE-91BF-4F5B-B5C7-85C54CFC19D0}" destId="{8E1DEF75-752E-4229-94D2-B0FDA92E6040}" srcOrd="1" destOrd="0" presId="urn:microsoft.com/office/officeart/2005/8/layout/cycle2"/>
    <dgm:cxn modelId="{10FBA11A-F109-4101-AC65-A47031E24DB5}" type="presOf" srcId="{586E2D30-1B6B-49BD-A47D-97FC15DF2878}" destId="{0026799A-5E27-40C7-8F82-65868C1BED6C}" srcOrd="0" destOrd="0" presId="urn:microsoft.com/office/officeart/2005/8/layout/cycle2"/>
    <dgm:cxn modelId="{B5835C20-115F-4820-A6B2-137416D951F8}" type="presOf" srcId="{A0ADDDE0-B2B3-493A-857F-770E2F9C3D86}" destId="{D62D8088-8C1B-4924-9724-7D581F5E1448}" srcOrd="0" destOrd="0" presId="urn:microsoft.com/office/officeart/2005/8/layout/cycle2"/>
    <dgm:cxn modelId="{C6710622-C8D2-46ED-AFDB-117075C2E301}" srcId="{4BF83057-1CE6-486F-9058-AA4A09B583ED}" destId="{BC67A38F-30EA-4810-A60D-AF419F9D1C4D}" srcOrd="0" destOrd="0" parTransId="{D4845FBB-81FD-4317-94AE-BA6D119C171B}" sibTransId="{EF04B32B-6752-4556-9DA0-8D1D382DF3B1}"/>
    <dgm:cxn modelId="{5D6B1227-4F30-4406-835B-33B6D48146EE}" type="presOf" srcId="{4D265864-6714-47FF-9119-730C49273373}" destId="{F1B3D962-4922-4336-9BAD-F1E0FFAD08BE}" srcOrd="0" destOrd="0" presId="urn:microsoft.com/office/officeart/2005/8/layout/cycle2"/>
    <dgm:cxn modelId="{63FE6433-C1EC-42C1-8DE6-ABC8A96CC270}" type="presOf" srcId="{6738582B-3920-4A50-BA90-E6160938F694}" destId="{D0FE4D30-324F-4487-B27C-20C7AC27A713}" srcOrd="0" destOrd="0" presId="urn:microsoft.com/office/officeart/2005/8/layout/cycle2"/>
    <dgm:cxn modelId="{73692D35-FA08-4393-9649-258402F331FB}" type="presOf" srcId="{EF04B32B-6752-4556-9DA0-8D1D382DF3B1}" destId="{41C137D4-3CC6-4726-881B-9DC43DF7AC38}" srcOrd="1" destOrd="0" presId="urn:microsoft.com/office/officeart/2005/8/layout/cycle2"/>
    <dgm:cxn modelId="{64F4A73B-8E5A-4E22-AB70-B4352CBE5F57}" srcId="{4BF83057-1CE6-486F-9058-AA4A09B583ED}" destId="{D2F7897C-ED71-45FC-91C8-7D8FB218765B}" srcOrd="2" destOrd="0" parTransId="{1F2BCD51-9A4E-4A2B-9A29-3B9534AB590E}" sibTransId="{6738582B-3920-4A50-BA90-E6160938F694}"/>
    <dgm:cxn modelId="{49B2BF5E-6FD4-4CF1-8863-171F99BDDA02}" type="presOf" srcId="{EF04B32B-6752-4556-9DA0-8D1D382DF3B1}" destId="{942E7104-7B02-4705-85DB-AA18EB8A5A2C}" srcOrd="0" destOrd="0" presId="urn:microsoft.com/office/officeart/2005/8/layout/cycle2"/>
    <dgm:cxn modelId="{AD57D04F-D79E-43A0-8F41-34C71A0E84F0}" type="presOf" srcId="{D2F7897C-ED71-45FC-91C8-7D8FB218765B}" destId="{D55F1053-31AC-4FC7-B505-610E1A428B2D}" srcOrd="0" destOrd="0" presId="urn:microsoft.com/office/officeart/2005/8/layout/cycle2"/>
    <dgm:cxn modelId="{8C8DA275-2A44-4864-A64D-165CCAFAFBAF}" type="presOf" srcId="{4BF83057-1CE6-486F-9058-AA4A09B583ED}" destId="{066BE9F8-9102-40A1-B05D-188829EB4D73}" srcOrd="0" destOrd="0" presId="urn:microsoft.com/office/officeart/2005/8/layout/cycle2"/>
    <dgm:cxn modelId="{6F810B98-F27E-418E-94CF-DF16F6FD34EB}" type="presOf" srcId="{301264BE-91BF-4F5B-B5C7-85C54CFC19D0}" destId="{0E7D279F-8182-4774-901B-1D911C5E54E4}" srcOrd="0" destOrd="0" presId="urn:microsoft.com/office/officeart/2005/8/layout/cycle2"/>
    <dgm:cxn modelId="{BE8D6FA1-37AB-4C3A-9FCF-04DB7D1E7334}" type="presOf" srcId="{A0ADDDE0-B2B3-493A-857F-770E2F9C3D86}" destId="{79AC4454-1A08-4039-B1E5-7310C57B999F}" srcOrd="1" destOrd="0" presId="urn:microsoft.com/office/officeart/2005/8/layout/cycle2"/>
    <dgm:cxn modelId="{C3AE99A7-DBEA-48A8-8D47-DC721C64294A}" type="presOf" srcId="{BC67A38F-30EA-4810-A60D-AF419F9D1C4D}" destId="{1F5D5A79-181D-4F2B-AF73-8AC8F88F6530}" srcOrd="0" destOrd="0" presId="urn:microsoft.com/office/officeart/2005/8/layout/cycle2"/>
    <dgm:cxn modelId="{EED8E2AD-ACBA-4AA5-A1B8-477EDFAF9547}" srcId="{4BF83057-1CE6-486F-9058-AA4A09B583ED}" destId="{4D265864-6714-47FF-9119-730C49273373}" srcOrd="4" destOrd="0" parTransId="{FDB7D9D1-EA18-4AB0-A8BC-24E8EF378B75}" sibTransId="{301264BE-91BF-4F5B-B5C7-85C54CFC19D0}"/>
    <dgm:cxn modelId="{55EE17AE-13E7-47DE-BC52-2AD4F784EA45}" srcId="{4BF83057-1CE6-486F-9058-AA4A09B583ED}" destId="{0338DA57-9FE7-45D1-A0BD-5220E141BA77}" srcOrd="3" destOrd="0" parTransId="{7AEEE8BE-2D0D-480C-8C0B-17DE7213942E}" sibTransId="{DD158053-6C56-426C-BB6B-F59E2E8D9435}"/>
    <dgm:cxn modelId="{E247D3D1-EFB9-4EE4-B2B9-15560BF91350}" srcId="{4BF83057-1CE6-486F-9058-AA4A09B583ED}" destId="{586E2D30-1B6B-49BD-A47D-97FC15DF2878}" srcOrd="1" destOrd="0" parTransId="{3A5F0E11-5632-45C0-A8DB-5BED4E53C379}" sibTransId="{A0ADDDE0-B2B3-493A-857F-770E2F9C3D86}"/>
    <dgm:cxn modelId="{E94D90E0-E1E4-4365-88D0-424AF658067E}" type="presOf" srcId="{0338DA57-9FE7-45D1-A0BD-5220E141BA77}" destId="{78336563-E8C3-41E3-BDC0-6F13973BC002}" srcOrd="0" destOrd="0" presId="urn:microsoft.com/office/officeart/2005/8/layout/cycle2"/>
    <dgm:cxn modelId="{6353DEEE-3BE5-4F27-8C47-23A524E3BDB4}" type="presOf" srcId="{DD158053-6C56-426C-BB6B-F59E2E8D9435}" destId="{5DD2003F-6059-4AA0-92D9-5ED6BD3D17E6}" srcOrd="1" destOrd="0" presId="urn:microsoft.com/office/officeart/2005/8/layout/cycle2"/>
    <dgm:cxn modelId="{D94303F6-B9D3-44BE-BFD7-CBC7E4E9B30D}" type="presOf" srcId="{DD158053-6C56-426C-BB6B-F59E2E8D9435}" destId="{6D8FB02E-3780-4154-A2E3-BF88203C6404}" srcOrd="0" destOrd="0" presId="urn:microsoft.com/office/officeart/2005/8/layout/cycle2"/>
    <dgm:cxn modelId="{E8789537-B574-43B5-9B8D-63F5B39B980B}" type="presParOf" srcId="{066BE9F8-9102-40A1-B05D-188829EB4D73}" destId="{1F5D5A79-181D-4F2B-AF73-8AC8F88F6530}" srcOrd="0" destOrd="0" presId="urn:microsoft.com/office/officeart/2005/8/layout/cycle2"/>
    <dgm:cxn modelId="{65E40D6B-3EAD-4C57-AA12-87AC6F151ADF}" type="presParOf" srcId="{066BE9F8-9102-40A1-B05D-188829EB4D73}" destId="{942E7104-7B02-4705-85DB-AA18EB8A5A2C}" srcOrd="1" destOrd="0" presId="urn:microsoft.com/office/officeart/2005/8/layout/cycle2"/>
    <dgm:cxn modelId="{3D338C7B-6CBD-43C1-BCF4-92023F6F53D2}" type="presParOf" srcId="{942E7104-7B02-4705-85DB-AA18EB8A5A2C}" destId="{41C137D4-3CC6-4726-881B-9DC43DF7AC38}" srcOrd="0" destOrd="0" presId="urn:microsoft.com/office/officeart/2005/8/layout/cycle2"/>
    <dgm:cxn modelId="{277CB313-3B6C-4DAE-9CFD-A136BC81BE0A}" type="presParOf" srcId="{066BE9F8-9102-40A1-B05D-188829EB4D73}" destId="{0026799A-5E27-40C7-8F82-65868C1BED6C}" srcOrd="2" destOrd="0" presId="urn:microsoft.com/office/officeart/2005/8/layout/cycle2"/>
    <dgm:cxn modelId="{B66C9F75-ACBF-4A43-89F9-FB282289FACC}" type="presParOf" srcId="{066BE9F8-9102-40A1-B05D-188829EB4D73}" destId="{D62D8088-8C1B-4924-9724-7D581F5E1448}" srcOrd="3" destOrd="0" presId="urn:microsoft.com/office/officeart/2005/8/layout/cycle2"/>
    <dgm:cxn modelId="{7E207F07-A61C-4CA7-AEC1-18EFD9FC3E5D}" type="presParOf" srcId="{D62D8088-8C1B-4924-9724-7D581F5E1448}" destId="{79AC4454-1A08-4039-B1E5-7310C57B999F}" srcOrd="0" destOrd="0" presId="urn:microsoft.com/office/officeart/2005/8/layout/cycle2"/>
    <dgm:cxn modelId="{BCC35B9F-F9DC-4A96-B48B-37E65CA0235E}" type="presParOf" srcId="{066BE9F8-9102-40A1-B05D-188829EB4D73}" destId="{D55F1053-31AC-4FC7-B505-610E1A428B2D}" srcOrd="4" destOrd="0" presId="urn:microsoft.com/office/officeart/2005/8/layout/cycle2"/>
    <dgm:cxn modelId="{353126D1-D645-4BF3-8C4A-640A2A143308}" type="presParOf" srcId="{066BE9F8-9102-40A1-B05D-188829EB4D73}" destId="{D0FE4D30-324F-4487-B27C-20C7AC27A713}" srcOrd="5" destOrd="0" presId="urn:microsoft.com/office/officeart/2005/8/layout/cycle2"/>
    <dgm:cxn modelId="{C57E4A5C-0A97-4264-B970-97AA614B7B17}" type="presParOf" srcId="{D0FE4D30-324F-4487-B27C-20C7AC27A713}" destId="{F9267F90-47FB-43BF-98B5-CE7C578E34FE}" srcOrd="0" destOrd="0" presId="urn:microsoft.com/office/officeart/2005/8/layout/cycle2"/>
    <dgm:cxn modelId="{385B73B9-F1F9-4E8E-89C8-64E4BFB9763F}" type="presParOf" srcId="{066BE9F8-9102-40A1-B05D-188829EB4D73}" destId="{78336563-E8C3-41E3-BDC0-6F13973BC002}" srcOrd="6" destOrd="0" presId="urn:microsoft.com/office/officeart/2005/8/layout/cycle2"/>
    <dgm:cxn modelId="{1EBF78DB-F2CC-41EB-88EC-A0CBC1B1DE7B}" type="presParOf" srcId="{066BE9F8-9102-40A1-B05D-188829EB4D73}" destId="{6D8FB02E-3780-4154-A2E3-BF88203C6404}" srcOrd="7" destOrd="0" presId="urn:microsoft.com/office/officeart/2005/8/layout/cycle2"/>
    <dgm:cxn modelId="{9CD479E0-D3C3-4FD9-907D-7679730FA883}" type="presParOf" srcId="{6D8FB02E-3780-4154-A2E3-BF88203C6404}" destId="{5DD2003F-6059-4AA0-92D9-5ED6BD3D17E6}" srcOrd="0" destOrd="0" presId="urn:microsoft.com/office/officeart/2005/8/layout/cycle2"/>
    <dgm:cxn modelId="{13BF83EA-BB6B-4480-8D51-3B2947704366}" type="presParOf" srcId="{066BE9F8-9102-40A1-B05D-188829EB4D73}" destId="{F1B3D962-4922-4336-9BAD-F1E0FFAD08BE}" srcOrd="8" destOrd="0" presId="urn:microsoft.com/office/officeart/2005/8/layout/cycle2"/>
    <dgm:cxn modelId="{8009A59C-0F22-41DF-945C-4C0A92CCB905}" type="presParOf" srcId="{066BE9F8-9102-40A1-B05D-188829EB4D73}" destId="{0E7D279F-8182-4774-901B-1D911C5E54E4}" srcOrd="9" destOrd="0" presId="urn:microsoft.com/office/officeart/2005/8/layout/cycle2"/>
    <dgm:cxn modelId="{20D9DC8D-57A9-4B17-A8B4-780EFDFDE99B}" type="presParOf" srcId="{0E7D279F-8182-4774-901B-1D911C5E54E4}" destId="{8E1DEF75-752E-4229-94D2-B0FDA92E604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D5A79-181D-4F2B-AF73-8AC8F88F6530}">
      <dsp:nvSpPr>
        <dsp:cNvPr id="0" name=""/>
        <dsp:cNvSpPr/>
      </dsp:nvSpPr>
      <dsp:spPr>
        <a:xfrm>
          <a:off x="3140253" y="73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Data  Collection (Kaggle stroke prediction dataset)</a:t>
          </a:r>
        </a:p>
      </dsp:txBody>
      <dsp:txXfrm>
        <a:off x="3339393" y="199875"/>
        <a:ext cx="961532" cy="961532"/>
      </dsp:txXfrm>
    </dsp:sp>
    <dsp:sp modelId="{942E7104-7B02-4705-85DB-AA18EB8A5A2C}">
      <dsp:nvSpPr>
        <dsp:cNvPr id="0" name=""/>
        <dsp:cNvSpPr/>
      </dsp:nvSpPr>
      <dsp:spPr>
        <a:xfrm rot="2160000">
          <a:off x="4457350" y="104582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467737" y="1105649"/>
        <a:ext cx="253796" cy="275362"/>
      </dsp:txXfrm>
    </dsp:sp>
    <dsp:sp modelId="{0026799A-5E27-40C7-8F82-65868C1BED6C}">
      <dsp:nvSpPr>
        <dsp:cNvPr id="0" name=""/>
        <dsp:cNvSpPr/>
      </dsp:nvSpPr>
      <dsp:spPr>
        <a:xfrm>
          <a:off x="47938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Preprocessing(Handle missing </a:t>
          </a:r>
          <a:r>
            <a:rPr lang="en-IN" sz="1200" kern="1200" err="1"/>
            <a:t>values,encoding,normalise</a:t>
          </a:r>
          <a:r>
            <a:rPr lang="en-IN" sz="1200" kern="1200"/>
            <a:t>)</a:t>
          </a:r>
        </a:p>
      </dsp:txBody>
      <dsp:txXfrm>
        <a:off x="4992943" y="1401250"/>
        <a:ext cx="961532" cy="961532"/>
      </dsp:txXfrm>
    </dsp:sp>
    <dsp:sp modelId="{D62D8088-8C1B-4924-9724-7D581F5E1448}">
      <dsp:nvSpPr>
        <dsp:cNvPr id="0" name=""/>
        <dsp:cNvSpPr/>
      </dsp:nvSpPr>
      <dsp:spPr>
        <a:xfrm rot="6480000">
          <a:off x="4979797" y="2614721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5050988" y="2654785"/>
        <a:ext cx="253796" cy="275362"/>
      </dsp:txXfrm>
    </dsp:sp>
    <dsp:sp modelId="{D55F1053-31AC-4FC7-B505-610E1A428B2D}">
      <dsp:nvSpPr>
        <dsp:cNvPr id="0" name=""/>
        <dsp:cNvSpPr/>
      </dsp:nvSpPr>
      <dsp:spPr>
        <a:xfrm>
          <a:off x="41622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SMOTEENN Sampling(balance classes)</a:t>
          </a:r>
        </a:p>
      </dsp:txBody>
      <dsp:txXfrm>
        <a:off x="4361343" y="3345115"/>
        <a:ext cx="961532" cy="961532"/>
      </dsp:txXfrm>
    </dsp:sp>
    <dsp:sp modelId="{D0FE4D30-324F-4487-B27C-20C7AC27A713}">
      <dsp:nvSpPr>
        <dsp:cNvPr id="0" name=""/>
        <dsp:cNvSpPr/>
      </dsp:nvSpPr>
      <dsp:spPr>
        <a:xfrm rot="10800000">
          <a:off x="3649138" y="3596413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757908" y="3688200"/>
        <a:ext cx="253796" cy="275362"/>
      </dsp:txXfrm>
    </dsp:sp>
    <dsp:sp modelId="{78336563-E8C3-41E3-BDC0-6F13973BC002}">
      <dsp:nvSpPr>
        <dsp:cNvPr id="0" name=""/>
        <dsp:cNvSpPr/>
      </dsp:nvSpPr>
      <dsp:spPr>
        <a:xfrm>
          <a:off x="21183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err="1"/>
            <a:t>ModelEvaluation</a:t>
          </a:r>
          <a:r>
            <a:rPr lang="en-IN" sz="1100" kern="1200"/>
            <a:t> (Accuracy,Recall,F1 </a:t>
          </a:r>
          <a:r>
            <a:rPr lang="en-IN" sz="1100" kern="1200" err="1"/>
            <a:t>score,Precision</a:t>
          </a:r>
          <a:r>
            <a:rPr lang="en-IN" sz="1100" kern="1200"/>
            <a:t>)</a:t>
          </a:r>
        </a:p>
      </dsp:txBody>
      <dsp:txXfrm>
        <a:off x="2317443" y="3345115"/>
        <a:ext cx="961532" cy="961532"/>
      </dsp:txXfrm>
    </dsp:sp>
    <dsp:sp modelId="{6D8FB02E-3780-4154-A2E3-BF88203C6404}">
      <dsp:nvSpPr>
        <dsp:cNvPr id="0" name=""/>
        <dsp:cNvSpPr/>
      </dsp:nvSpPr>
      <dsp:spPr>
        <a:xfrm rot="15120000">
          <a:off x="2304297" y="263423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2375488" y="2777749"/>
        <a:ext cx="253796" cy="275362"/>
      </dsp:txXfrm>
    </dsp:sp>
    <dsp:sp modelId="{F1B3D962-4922-4336-9BAD-F1E0FFAD08BE}">
      <dsp:nvSpPr>
        <dsp:cNvPr id="0" name=""/>
        <dsp:cNvSpPr/>
      </dsp:nvSpPr>
      <dsp:spPr>
        <a:xfrm>
          <a:off x="14867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Prediction Output(Stroke/No-Stroke)</a:t>
          </a:r>
        </a:p>
      </dsp:txBody>
      <dsp:txXfrm>
        <a:off x="1685843" y="1401250"/>
        <a:ext cx="961532" cy="961532"/>
      </dsp:txXfrm>
    </dsp:sp>
    <dsp:sp modelId="{0E7D279F-8182-4774-901B-1D911C5E54E4}">
      <dsp:nvSpPr>
        <dsp:cNvPr id="0" name=""/>
        <dsp:cNvSpPr/>
      </dsp:nvSpPr>
      <dsp:spPr>
        <a:xfrm rot="19440000">
          <a:off x="2803799" y="1057892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2814186" y="1181646"/>
        <a:ext cx="253796" cy="2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9655-05E8-4463-9482-2D23FD405AF3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CC48-2212-46F0-B96C-6F8104E8243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8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0E28-087F-4BBF-B8BC-055CB0BBD464}" type="datetimeFigureOut">
              <a:rPr lang="en-IN" smtClean="0"/>
              <a:t>06-02-2026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3DF0-35B4-40E5-AC91-1A2000F81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5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92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0206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2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>
                <a:latin typeface="Times New Roman" panose="02020603050405020304" pitchFamily="18" charset="0"/>
                <a:cs typeface="Times New Roman" pitchFamily="18" charset="0"/>
              </a:rPr>
              <a:t>Department of Computer Science and Engineering</a:t>
            </a:r>
          </a:p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Deep Stroke</a:t>
            </a:r>
            <a:r>
              <a:rPr lang="en-I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 Detect: Optimizing Stroke Risk Prediction Using         		SMOTEEN and Transfer Learning</a:t>
            </a:r>
            <a:endParaRPr 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754154" y="1966120"/>
            <a:ext cx="9144000" cy="134105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Shaik Nazeema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(22471A05D3)</a:t>
            </a: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	     Parella Akhila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22471A05B4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Diddi Sandhya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(22471A0586)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2897154" y="3429000"/>
            <a:ext cx="6858000" cy="258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0066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Under the Guidance of,</a:t>
            </a:r>
            <a:endParaRPr lang="en-US" altLang="en-US" b="1" dirty="0">
              <a:solidFill>
                <a:srgbClr val="0066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900" b="1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Tupakula.Sai</a:t>
            </a:r>
            <a:r>
              <a:rPr lang="en-US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Sarnya</a:t>
            </a:r>
            <a:r>
              <a:rPr lang="en-US" sz="1800" b="1" kern="10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M.Tech</a:t>
            </a:r>
            <a:r>
              <a:rPr lang="en-US" sz="1800" b="1" kern="100" baseline="-25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endParaRPr lang="en-IN" sz="1800" b="1" kern="100" baseline="-25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Assistant Professor ,</a:t>
            </a:r>
            <a:endParaRPr lang="en-US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Department of Computer Science and Engineering,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Narasaraopeta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Engineering College (Autonomous),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Narasaraopet- 522 601.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23041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9DBB056-A953-2816-3FA2-F26FDCA895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6229"/>
            <a:ext cx="991844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deep learning model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stroke risk prediction using clinical and lifestyle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data imbalance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using the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SMOTEENN sampling technique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fair and balanced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model performance and generalization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use of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build an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and scalable AI framework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supports real-time clinical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1212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9185-444A-FB98-191C-6EEEF2F3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130245-7D4C-B9DA-B002-155D8DA0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494" y="756356"/>
            <a:ext cx="7489282" cy="100713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OR FLOW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090C-49A5-0240-9A3B-9344F7C3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897B6-9C20-CA2E-0A70-9C3C1EDF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4653-6236-CD2A-8803-1A557F79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C55212-0901-ABC1-0860-58DD348BB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14524"/>
              </p:ext>
            </p:extLst>
          </p:nvPr>
        </p:nvGraphicFramePr>
        <p:xfrm>
          <a:off x="2428240" y="1595121"/>
          <a:ext cx="7640320" cy="450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49" y="211605"/>
            <a:ext cx="6360996" cy="624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Steps: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 and irrelevant records.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(e.g.,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smoking 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) using mean/mode imputation.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Encoding Categorical Features: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columns such as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gender,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residence_type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into numeric form using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Min–Max Normalization (0–1 scaling)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to standardize features like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glucose level,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for stable model training.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F7B55-5D29-CBF8-DB97-992FF25E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138335"/>
            <a:ext cx="4682412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903" y="1606710"/>
            <a:ext cx="1071014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histograms and boxplots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feature distributions.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Generated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relationships among features and remove redundant ones.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Retained key predictors 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hypertension,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glucose_level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BMI,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based on correlation and importance scores.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Balancing (SMOTEENN):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oversample minority (stroke) cases and clean noisy data, ensuring a balanced and unbiased dataset for training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7DFB0-2EB0-9E18-4671-DCB4693D458D}"/>
              </a:ext>
            </a:extLst>
          </p:cNvPr>
          <p:cNvSpPr txBox="1"/>
          <p:nvPr/>
        </p:nvSpPr>
        <p:spPr>
          <a:xfrm>
            <a:off x="1946672" y="472203"/>
            <a:ext cx="5637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9445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465" y="0"/>
            <a:ext cx="6858000" cy="745866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309" y="3225839"/>
            <a:ext cx="108917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endParaRPr lang="en-US" altLang="en-US" sz="1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C16D-DFF5-219F-ED02-AB06C96E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61053"/>
            <a:ext cx="10287000" cy="53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39755" y="936015"/>
            <a:ext cx="10049068" cy="86904"/>
          </a:xfrm>
        </p:spPr>
        <p:txBody>
          <a:bodyPr>
            <a:noAutofit/>
          </a:bodyPr>
          <a:lstStyle/>
          <a:p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 Used:- </a:t>
            </a:r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 with Transfer Learning</a:t>
            </a:r>
            <a:endParaRPr lang="en-IN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524000" y="978794"/>
            <a:ext cx="10208654" cy="512579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Combines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power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reuse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pre-trained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Enhances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even on limited stroke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Works effectively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tabular medical data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after preprocessing and balancing (SMOTEENN)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Reduces training time and improves model stability.</a:t>
            </a:r>
            <a:br>
              <a:rPr lang="en-US" sz="2200"/>
            </a:br>
            <a:endParaRPr lang="en-US" sz="22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3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0,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40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÷</m:t>
                      </m:r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l-PL" sz="1100"/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endParaRPr lang="en-IN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02881" y="5936349"/>
            <a:ext cx="2863850" cy="4084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300"/>
              <a:t>L=−[</a:t>
            </a:r>
            <a:r>
              <a:rPr lang="es-ES" sz="1300" err="1"/>
              <a:t>ylog</a:t>
            </a:r>
            <a:r>
              <a:rPr lang="es-ES" sz="1300"/>
              <a:t>(y^​)+(1−y)log(1−y^​)]</a:t>
            </a: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77780" y="5923332"/>
            <a:ext cx="2778125" cy="3276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400"/>
              <a:t>W=W−η∂W∂L​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80"/>
            <a:ext cx="4170784" cy="6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A5F96-DE0E-449D-F4A3-F09145E09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33" y="2537927"/>
            <a:ext cx="9615973" cy="28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16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1BC027-4AE0-E92D-F159-E9E65D00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Stroke Prediction System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was implemented using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sampling for balanced data. The model was trained, validated, and tested on 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Kaggle Stroke Prediction Dataset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 and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frameworks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feature encoding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Balancing dataset using SMOTEENN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with Transfer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using performance metrics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output visualization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6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0"/>
            <a:ext cx="105156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871200" cy="4894263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0414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Processor	:	intel Core i5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7907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Cache memory	:	4MB(Megabyte)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RAM	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12.7GB (gigabyte)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166.8GB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Compute Engine      	:	 T4 GPU</a:t>
            </a:r>
          </a:p>
          <a:p>
            <a:pPr lvl="0"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Windows 10, 64-bit 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Python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Python distribution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	Google Colab , Flask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Browser	: 	Any Latest Browser like Chrome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9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760" y="-59612"/>
            <a:ext cx="5133392" cy="78740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 Vs Overcomes</a:t>
            </a:r>
            <a:endParaRPr lang="en-I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001162"/>
              </p:ext>
            </p:extLst>
          </p:nvPr>
        </p:nvGraphicFramePr>
        <p:xfrm>
          <a:off x="522513" y="727788"/>
          <a:ext cx="11290042" cy="54770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35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3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Challenges Faced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Solutions Implemented</a:t>
                      </a:r>
                      <a:endParaRPr lang="en-IN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Faced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They Were Overcome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6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Imbalanced dataset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stroke cases were far fewer compared to non-stroke cases, causing biased predictions.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</a:t>
                      </a: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SMOTEENN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(combination of oversampling + cleaning) to balance the dataset and improve fairness in learning.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Overfitting of model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performed well on training data but poorly on testing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layers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cross-validation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reduce overfitting and improve generalization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Slow convergence during training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took longer to reach optimal accuracy.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the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optimizer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an optimal learning rate of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ensuring faster and smoother convergence.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68837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Limited dataset and fewer features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dataset had restricted information and small sample size.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reuse pre-trained weights, improving learning efficiency and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947631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Lack of interpretability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predictions were difficult to understand for medical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importance visualization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 (ROC, F1, Precision, Recall)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enhance explainability.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4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19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E2810F-04E7-1440-DD34-A642A684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8107-4292-50E9-182D-495FBB3C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7" y="933061"/>
            <a:ext cx="9910665" cy="55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73486"/>
            <a:ext cx="10173182" cy="810555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58" y="1274193"/>
            <a:ext cx="10534917" cy="508215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/ Flow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and Answers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5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08B5B-8009-EBCC-5307-7EF62049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7E7CF-A531-7104-9A22-CD661821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4FF43-B1E7-2A42-B912-F6BB0BD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20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85FC2-6F4A-930B-3B64-312DAB390CD3}"/>
              </a:ext>
            </a:extLst>
          </p:cNvPr>
          <p:cNvSpPr txBox="1"/>
          <p:nvPr/>
        </p:nvSpPr>
        <p:spPr>
          <a:xfrm>
            <a:off x="4204505" y="10153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02E42-0D1D-C0A3-AE95-45438EB7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905416" cy="60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9CBF6-482C-E6AF-2401-E3651392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9" y="563200"/>
            <a:ext cx="8658842" cy="57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A0B73-6CA5-E775-F5C6-1BFF6189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9B01B-71CE-0B80-2644-CB49A8E6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A1CB-EF01-93C1-A86A-38F8BD63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21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CD86D-4A7E-74DD-5207-DFABDE68309A}"/>
              </a:ext>
            </a:extLst>
          </p:cNvPr>
          <p:cNvSpPr txBox="1"/>
          <p:nvPr/>
        </p:nvSpPr>
        <p:spPr>
          <a:xfrm>
            <a:off x="4038600" y="13652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3FE92-8B18-F71D-75BB-C2D407E1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EEFE0-8391-3FB7-432F-82DE1BBE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6" y="659745"/>
            <a:ext cx="9293289" cy="56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7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69651-936A-290A-1779-9373FACA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28ED4-FDED-DAA7-FD41-5D6B002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8A989-489E-4ED0-0172-DD62B5D2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F7FB3-8A57-3F6D-5664-7A1CDACED8C1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97839-7649-0E7F-C454-6C9F691B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E3B2C-8C94-16B7-82D2-86B809AB0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50" y="774441"/>
            <a:ext cx="9462099" cy="55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6E1A-D3B3-3745-7396-F60CBFD1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32650-0318-4622-AA4F-BD29B51C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AF076-2D2C-C902-D2C6-36AC16F2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ECA81-1EB2-A703-404A-C2E85B1F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5C6C3-FD37-FD50-18F2-FBBA16594648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B0AE6-2D7E-B60F-BE09-9609B9F9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45F76-8CF9-B80F-CAAD-514C1960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2" y="783771"/>
            <a:ext cx="10478278" cy="56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61F6A-367E-0678-207A-ABA519A1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B1885-E35D-381E-5F3B-DEDE8491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FC4FC-BAB1-4B30-4795-EA10BBCF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7A9E-AB82-C974-B7BC-9A6E6218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24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3CE22-8A82-BD80-977E-70E2676226F2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9964-646D-5B8A-1130-3223614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F3D25-3D4D-2916-52BA-E8B50110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877078"/>
            <a:ext cx="10133045" cy="53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18"/>
            <a:ext cx="10515600" cy="726142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b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25</a:t>
            </a:fld>
            <a:endParaRPr lang="en-IN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749859"/>
              </p:ext>
            </p:extLst>
          </p:nvPr>
        </p:nvGraphicFramePr>
        <p:xfrm>
          <a:off x="838200" y="1331260"/>
          <a:ext cx="9854680" cy="36611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70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611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1"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TL-DNN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95.3%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97.69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98.6</a:t>
                      </a:r>
                    </a:p>
                  </a:txBody>
                  <a:tcPr marL="76200" marR="73025" marT="0" marB="831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63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82.46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89.06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90.25%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89.69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838200" y="4889241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TL-DNN model achieved the highest performance among all compared models, attaining an impressive accuracy of 95.3%, which surpasses traditional machine learning models such as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(93.34%), Random Forest (91.12%), and SVM (90.25%).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5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26</a:t>
            </a:fld>
            <a:endParaRPr lang="en-IN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31259"/>
            <a:ext cx="5464628" cy="4575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978" y="1534047"/>
            <a:ext cx="55475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and validation accuracies of the TL-DNN model consistently improve over epochs, reaching around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95% and 97% respectively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learning capability and reliable generalization.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close alignment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both curves indicates that the TL-DNN model effectively avoids overfitting while maintaining high validation performance across epochs.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7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70647" y="1781175"/>
            <a:ext cx="59674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training and validation losses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decrease steadily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with validation loss dropping below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efficient optimization and robust model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convergence.This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hints at good generalization and no signs of overfitting.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stable reduction in loss values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throughout training suggests that the TL-DNN model learned meaningful features without significant variance or instability.</a:t>
            </a: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057" y="1517679"/>
            <a:ext cx="4605254" cy="44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951" y="386010"/>
            <a:ext cx="9086461" cy="81986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28</a:t>
            </a:fld>
            <a:endParaRPr lang="en-IN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8224" y="926570"/>
            <a:ext cx="11040035" cy="543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Deep Stroke Prediction model achieved 95.28% accuracy, effectively identifying stroke risk early.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SMOTEENN improved learning from imbalanced data, ensuring fair and reliable predictions.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consistently performed well across multiple data checks, reducing the chance of missed stroke cases.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model using data from multiple hospitals to ensure clinical reliability.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 systems that analyze brain scan images (MRI/CT) for deeper stroke insights.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doctor-friendly explainable interfaces to improve trust and ease of use.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into hospital networks for real-time stroke risk monitoring and quick medical response.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5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032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29</a:t>
            </a:fld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F2F11B-D65E-0236-638A-3DDD1D025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6721" y="1303578"/>
            <a:ext cx="11578272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W. H. O. Dr Hanan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Balkhy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“Stroke, cerebrovascular accident,”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V. L. Feigin, B.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Norrving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G. A. Mensah, “Global burden of stroke,”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Circulation Research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120, no. 3, pp. 439–448, 2017.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C. V. Campbell, “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Ischaemic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stroke: Pathophysiology and principles of treatment,”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Stroke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6, pp. 574–584, 2019.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Mukherjee and A. Patil, “Early prediction of stroke using machine learning and deep learning models,”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IJETER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8, no. 5, pp. 1946–1951,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Mirajkar, “Stroke prediction using machine learning techniques,”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Research and Technology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6, pp. 382–386,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Liang, “Stroke prediction using deep learning,”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BioMed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20, no. 4, pp. 243–251, 2022.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Nair, “CNN-based stroke risk prediction using smartwatch-generated physiological data,”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 Tanaka, “Real-time stroke prediction using wearable sensor data and LSTM networks,”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Biomedical and Health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Park, “IoT-enabled stroke monitoring and prediction using Bi-LSTM model,”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Ali, “Stroke prediction using feature selection and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Kaggle dataset,”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International Conference on Health Informatics (ICHI)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Mamidala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Moturi, S. Rao, J. Bolla, and K. Reddy, “Machine learning models for chronic renal disease prediction,”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Applications. ICDSA 2023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Springer, Singapore, 2024, vol. 819, pp. 291–301.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Jagannadham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Nadh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M. Sireesha, “Brain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 using CNN,”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Fifth International Conference on I-SMAC (IoT in Social, Mobile, Analytics and Cloud)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Palladam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India, 2021, pp. 734–739.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Seva, S. N. Tirumala Rao, and M. Sireesha, “Prediction of liver disease with random forest classifier through SMOTE-ENN balancing,”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13th International Conference on Communication Systems and Network Technologies (CSNT)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Jabalpur, India, 2024, pp. 928–933.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V. N. Reddy, “Automated traffic sign recognition via CNN deep learning,”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IATMSI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Kavakiotis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“Machine learning and data mining methods in diabetes research,”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and Structural Biotechnology Journal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104–116, 2017.</a:t>
            </a:r>
          </a:p>
        </p:txBody>
      </p:sp>
    </p:spTree>
    <p:extLst>
      <p:ext uri="{BB962C8B-B14F-4D97-AF65-F5344CB8AC3E}">
        <p14:creationId xmlns:p14="http://schemas.microsoft.com/office/powerpoint/2010/main" val="245101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76387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6D0F4-0F98-9A28-3386-CCCD30F7AD43}"/>
              </a:ext>
            </a:extLst>
          </p:cNvPr>
          <p:cNvSpPr txBox="1"/>
          <p:nvPr/>
        </p:nvSpPr>
        <p:spPr>
          <a:xfrm>
            <a:off x="1180618" y="1010245"/>
            <a:ext cx="1033132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 and a leading cause of death and long-term disability, making early risk identification crucial for timely treatment and prevention.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proposes a Deep Learning–based Stroke Prediction Model designed to assess stroke risk using real-world healthcare datasets with significant class imbalance.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To handle the imbalance and improve data quality, the model incorporates SMOTEENN sampling, data preprocessing, and cross-validation, ensuring robust and unbiased learning.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was applied to enhance model generalization and overcome limitations of scarce stroke data, improving the model’s adaptability.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achieved 95.24% accuracy and 95.52% F1-score, proving that effective data preparation, intelligent preprocessing, and feature selection can significantly improve stroke prediction and aid doctors in early intervention.</a:t>
            </a:r>
            <a:endParaRPr lang="en-IN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8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ACKNOWLEDGEMENTS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73306"/>
            <a:ext cx="11066929" cy="4783044"/>
          </a:xfrm>
        </p:spPr>
        <p:txBody>
          <a:bodyPr>
            <a:no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sincere gratitude to the faculty and staff of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for their guidance and encouragement throughout the development of this project. Their insights and expertise have been invaluable.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also extend our thanks to the administration for providing the necessary resources and a platform to showcase our work. This opportunity has been instrumental in enhancing our learning and growth.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any questions or further discussions, feel free to reach out:-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Team No:BG11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Guide: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Tupakula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Sai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Sarnya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Roll No’s: 22471A05D3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22471A05B4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22471A0586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</a:t>
            </a: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99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0E4EB-4ECD-17B6-333E-19F5E4D3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447523"/>
            <a:ext cx="623021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F805-8D4F-49DA-17B6-202576FD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17DD-5520-E1F7-E8F1-14920FAF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r>
              <a:rPr lang="en-IN" sz="700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4485-A1ED-7863-085C-4AAF5E55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EB0F-86FC-AE25-C65B-D8651804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E8A2-E2B1-1A1C-0916-19CA13C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00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490766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health concern causing death and disability, and early prediction using clinical data helps in timely prevention and treatment.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limitations of manual stroke diagnosis by using Deep Learning, SMOTEENN, and Transfer Learning for faster and more accurate predictions.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Relevance: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an AI-based framework that improves real-time stroke risk detection, supporting modern intelligent healthcare systems.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5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665174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045"/>
              </p:ext>
            </p:extLst>
          </p:nvPr>
        </p:nvGraphicFramePr>
        <p:xfrm>
          <a:off x="762000" y="1646238"/>
          <a:ext cx="10667999" cy="38307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9951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916206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596838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47266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28781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483516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495877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1105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r>
                        <a:rPr lang="en-US" sz="16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 &amp; Year</a:t>
                      </a:r>
                      <a:endParaRPr 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7752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Hybrid Deep Learning Approach for Improved Detection of Ischemic Stroke Lesions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Gayatri Thakre, Rohini Raut, Chetan Puri &amp; Pravin R. Patil 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Sciences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CNN + RNN/LSTM combining spatial and sequential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lesion detection by merging CNN spatial and LSTM temporal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Accuracy/AUC not clearly reported; limited external validation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4763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Risk Prediction of Post-Stroke Adverse Events Using Deep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Oei C.W., Ng E.Y.K., Ng M.H.S., Chan Y.M.,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Subbhuraam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V.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— </a:t>
                      </a:r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Bioengineering (MDPI)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Feed-forward DNN (MLP) with LSTM for sequential 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DL model predicting post-stroke depression &amp; mortality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(n=179);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81" y="747551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73753"/>
              </p:ext>
            </p:extLst>
          </p:nvPr>
        </p:nvGraphicFramePr>
        <p:xfrm>
          <a:off x="838200" y="1825625"/>
          <a:ext cx="10817505" cy="432415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873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2082242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619217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70352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724860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92853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559246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330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0470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Ischemic Stroke Lesion Segmentation on Multiparametric MRI Using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DenseResU-NetCTPSS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Ankit Kandpal, Rakesh K. Gupta, Anup Singh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Journal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Dense-Residual U-Net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lesion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Dice ≈ 0.65 (train), 0.47 (test)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external validation beyond ISLES-2018 dataset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93306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and Deep Learning Algorithms for Stroke Prediction: A Meta-Analysis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Mahbod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Diana Zarei, Shahriar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David Liebeskind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Neurology (Springer), 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meta-analysis of ML &amp; DL models (LR, SVM, RF, GB, NN)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AUC ≈ 0.91; RF ≈ 0.83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qualitative synthesis; heterogeneous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  <a:tr h="142855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Deep Learning Models for Stress-Based Stroke Detection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[Author],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 Applied Sciences (Springer)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CNN–BLSTM hybrid optimized using metaheuristics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using temporal–spatial EEG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details unclear;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0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09" y="866923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64092"/>
              </p:ext>
            </p:extLst>
          </p:nvPr>
        </p:nvGraphicFramePr>
        <p:xfrm>
          <a:off x="685264" y="1951038"/>
          <a:ext cx="11126272" cy="36022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2114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860768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803042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545465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83346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186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45804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&amp; Deep Learning Algorithms for Stroke Prediction (Review)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Zarei,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Liebeskind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Access, 2024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of ML/DL preprocessing and models (SMOTE, normalization, DL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&amp; DL methods outperform traditional scoring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transparency and reproducibility in reviewed studies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56511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Novel Intelligent Healthcare System Based on Deep Recurrent Neural Networks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Saeed Mohsen &amp; Ahmed Gomaa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Multimedia Tools &amp; Applications (Springer), 2025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BiLSTM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with data cleaning &amp; imbalance handling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testing accuracy, precision, recall, and F1-score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(n=4,981); possible overfitting</a:t>
                      </a:r>
                      <a:endParaRPr lang="en-IN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8" y="381884"/>
            <a:ext cx="10173182" cy="112800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6F849-D52C-68D8-E80B-B72417F20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215" y="1564591"/>
            <a:ext cx="640313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and reproducibility in existing stroke prediction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handling of class imbalance leading to biased model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generalization across different patient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Absence of hybrid frameworks combining sampling and deep learning methods.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and clinically interpretable AI-based prediction systems.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4C75DE7-4F40-3E0D-89EF-47B294E33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50668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EAB03709-E792-7B0C-1BAE-A846EDE26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C438CE-B8F8-FACF-693F-E99AB5C4A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82" y="12573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0" y="1426974"/>
            <a:ext cx="9523445" cy="4351338"/>
          </a:xfrm>
        </p:spPr>
        <p:txBody>
          <a:bodyPr>
            <a:no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issue, and early prediction remains challenging due to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datasets and low model transparency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Existing manual and AI-based systems often show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accuracy and poor generalization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across diverse patient data.</a:t>
            </a: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Problem: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Early and reliable stroke prediction can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save lives and reduce long-term disabilities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through timely medical intervention.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and explainable deep learning framework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clinical trust, accuracy, and real-time decision support in healthcare.</a:t>
            </a: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2996</Words>
  <Application>Microsoft Office PowerPoint</Application>
  <PresentationFormat>Widescreen</PresentationFormat>
  <Paragraphs>392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OUTLINE</vt:lpstr>
      <vt:lpstr>ABSTRACT</vt:lpstr>
      <vt:lpstr>INTRODUCTION</vt:lpstr>
      <vt:lpstr>LITERATURE SURVEY</vt:lpstr>
      <vt:lpstr>LITERATURE SURVEY</vt:lpstr>
      <vt:lpstr>LITERATURE SURVEY</vt:lpstr>
      <vt:lpstr>RESEARCH GAPS</vt:lpstr>
      <vt:lpstr>PROBLEM STATEMENT</vt:lpstr>
      <vt:lpstr>OBJECTIVES</vt:lpstr>
      <vt:lpstr>BLOCK DIAGRAM OR FLOW DIAGRAM</vt:lpstr>
      <vt:lpstr>METHODOLOGY</vt:lpstr>
      <vt:lpstr>PowerPoint Presentation</vt:lpstr>
      <vt:lpstr>METHODOLOGY</vt:lpstr>
      <vt:lpstr>                  Framework Used:- Deep Neural Network (DNN) with Transfer Learning</vt:lpstr>
      <vt:lpstr>Implementation</vt:lpstr>
      <vt:lpstr>System Requirements</vt:lpstr>
      <vt:lpstr>Challenges  Vs Overcomes</vt:lpstr>
      <vt:lpstr>Implementation of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RESULTS &amp; ANALYSIS</vt:lpstr>
      <vt:lpstr>RESULTS &amp; ANALYSIS</vt:lpstr>
      <vt:lpstr>RESULTS &amp; ANALYSIS</vt:lpstr>
      <vt:lpstr>CONCLUSION &amp; FUTURE SCOPE</vt:lpstr>
      <vt:lpstr>REFERENCES</vt:lpstr>
      <vt:lpstr>            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admin</dc:creator>
  <cp:lastModifiedBy>shaik nazeema</cp:lastModifiedBy>
  <cp:revision>126</cp:revision>
  <dcterms:created xsi:type="dcterms:W3CDTF">2023-12-22T11:34:02Z</dcterms:created>
  <dcterms:modified xsi:type="dcterms:W3CDTF">2026-02-06T08:22:55Z</dcterms:modified>
</cp:coreProperties>
</file>